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12"/>
  </p:notesMasterIdLst>
  <p:sldIdLst>
    <p:sldId id="256" r:id="rId5"/>
    <p:sldId id="270" r:id="rId6"/>
    <p:sldId id="264" r:id="rId7"/>
    <p:sldId id="271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724"/>
    <a:srgbClr val="FBB80A"/>
    <a:srgbClr val="389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12" autoAdjust="0"/>
  </p:normalViewPr>
  <p:slideViewPr>
    <p:cSldViewPr>
      <p:cViewPr varScale="1">
        <p:scale>
          <a:sx n="101" d="100"/>
          <a:sy n="101" d="100"/>
        </p:scale>
        <p:origin x="3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</a:t>
            </a:r>
            <a:r>
              <a:rPr lang="en-US" baseline="0" dirty="0"/>
              <a:t> c</a:t>
            </a:r>
            <a:r>
              <a:rPr lang="en-US" dirty="0"/>
              <a:t>ourse details </a:t>
            </a:r>
            <a:r>
              <a:rPr lang="en-US" baseline="0" dirty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 schedule design for optional periods of time/objectives.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 schedule design for optional periods of time/objectives.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</a:t>
            </a:r>
            <a:r>
              <a:rPr lang="en-US" baseline="0" dirty="0"/>
              <a:t> c</a:t>
            </a:r>
            <a:r>
              <a:rPr lang="en-US" dirty="0"/>
              <a:t>ourse details </a:t>
            </a:r>
            <a:r>
              <a:rPr lang="en-US" baseline="0" dirty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</a:t>
            </a:r>
            <a:r>
              <a:rPr lang="en-US" baseline="0" dirty="0"/>
              <a:t> c</a:t>
            </a:r>
            <a:r>
              <a:rPr lang="en-US" dirty="0"/>
              <a:t>ourse details </a:t>
            </a:r>
            <a:r>
              <a:rPr lang="en-US" baseline="0" dirty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</a:t>
            </a:r>
            <a:r>
              <a:rPr lang="en-US" baseline="0" dirty="0"/>
              <a:t> c</a:t>
            </a:r>
            <a:r>
              <a:rPr lang="en-US" dirty="0"/>
              <a:t>ourse details </a:t>
            </a:r>
            <a:r>
              <a:rPr lang="en-US" baseline="0" dirty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12/12/2017 11:19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12/12/2017 11:19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12/12/2017 11:19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12/12/2017 11:19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12/12/2017 11:19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12/12/2017 11:19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95400" y="2133600"/>
            <a:ext cx="6477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3891A7"/>
                </a:solidFill>
                <a:latin typeface="Seravek Medium"/>
                <a:cs typeface="Seravek Medium"/>
              </a:rPr>
              <a:t>PRE-ACT</a:t>
            </a:r>
            <a:br>
              <a:rPr lang="en-US" sz="5300" dirty="0">
                <a:solidFill>
                  <a:srgbClr val="3891A7"/>
                </a:solidFill>
                <a:latin typeface="Seravek Medium"/>
                <a:cs typeface="Seravek Medium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INTERPRETATION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Seravek Light"/>
              </a:rPr>
              <a:t>Dixon High School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Pre-ACT?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7BC1C-4A0D-4CF1-8063-A3E9C1601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2296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The Pre-ACT is a paper-based, multiple-choice test in the same four subjects that appear on the ACT: English/Language Arts, Math, Reading, and Science. 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The Pre-ACT, gives students practice with the ACT test and empowers them, their parents, and educators with valuable insights as well as the students’ strengths as well as challenges.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The Pre-ACT answers the following questions for students:</a:t>
            </a:r>
          </a:p>
          <a:p>
            <a:r>
              <a:rPr lang="en-US" sz="1600" dirty="0">
                <a:latin typeface="Seravek Light"/>
                <a:cs typeface="Seravek Light"/>
              </a:rPr>
              <a:t>	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rgbClr val="3891A7"/>
                </a:solidFill>
                <a:latin typeface="DJB The Generic Bold"/>
                <a:cs typeface="DJB The Generic Bold"/>
              </a:rPr>
              <a:t>“How Am I Doing So FAR?”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rgbClr val="3891A7"/>
                </a:solidFill>
                <a:latin typeface="DJB The Generic Bold"/>
                <a:cs typeface="DJB The Generic Bold"/>
              </a:rPr>
              <a:t>“What are my plans and goals after high school?”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rgbClr val="3891A7"/>
                </a:solidFill>
                <a:latin typeface="DJB The Generic Bold"/>
                <a:cs typeface="DJB The Generic Bold"/>
              </a:rPr>
              <a:t>“Am I On Track For College?”</a:t>
            </a:r>
          </a:p>
          <a:p>
            <a:endParaRPr lang="en-US" dirty="0">
              <a:latin typeface="DJB The Generic Bold"/>
              <a:cs typeface="DJB The Generic Bold"/>
            </a:endParaRPr>
          </a:p>
          <a:p>
            <a:pPr algn="ctr"/>
            <a:r>
              <a:rPr lang="en-US" sz="1400" dirty="0">
                <a:latin typeface="Seravek Light"/>
                <a:cs typeface="Seravek Light"/>
              </a:rPr>
              <a:t>The Pre-ACT was administered to all DHS Sophomore students on October 18, 2017.</a:t>
            </a:r>
          </a:p>
          <a:p>
            <a:endParaRPr lang="en-US" dirty="0">
              <a:latin typeface="DJB The Generic Bold"/>
              <a:cs typeface="DJB The Generic Bold"/>
            </a:endParaRPr>
          </a:p>
          <a:p>
            <a:endParaRPr lang="en-US" dirty="0">
              <a:latin typeface="DJB The Generic Bold"/>
              <a:cs typeface="DJB The Generic Bold"/>
            </a:endParaRPr>
          </a:p>
        </p:txBody>
      </p:sp>
    </p:spTree>
    <p:extLst>
      <p:ext uri="{BB962C8B-B14F-4D97-AF65-F5344CB8AC3E}">
        <p14:creationId xmlns:p14="http://schemas.microsoft.com/office/powerpoint/2010/main" val="350335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Your Scores Mean? </a:t>
            </a:r>
          </a:p>
        </p:txBody>
      </p:sp>
      <p:pic>
        <p:nvPicPr>
          <p:cNvPr id="5" name="Picture 4" descr="6237-744w-key-2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9" b="11708"/>
          <a:stretch/>
        </p:blipFill>
        <p:spPr>
          <a:xfrm>
            <a:off x="4191000" y="1752600"/>
            <a:ext cx="48006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752600"/>
            <a:ext cx="32766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Your Pre-ACT scores are between 1 and 35.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Pre-ACT takes the number of questions you got right on each test and translates it into a number between 1 and 35 called a “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scale score</a:t>
            </a:r>
            <a:r>
              <a:rPr lang="en-US" sz="1400" dirty="0">
                <a:latin typeface="Seravek Light"/>
                <a:cs typeface="Seravek Light"/>
              </a:rPr>
              <a:t>.”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Because no test can measure educational development with absolute precision, it’s best to think of each of your Pre-ACT scores as a range rather than a precise point. Your Pre-ACT 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score ranges</a:t>
            </a:r>
            <a:r>
              <a:rPr lang="en-US" sz="1400" dirty="0">
                <a:latin typeface="Seravek Light"/>
                <a:cs typeface="Seravek Light"/>
              </a:rPr>
              <a:t> are shown on your Student Report by the colored boxes below your scores. </a:t>
            </a:r>
          </a:p>
          <a:p>
            <a:pPr algn="just"/>
            <a:r>
              <a:rPr lang="en-US" sz="1600" dirty="0">
                <a:latin typeface="Seravek Light"/>
                <a:cs typeface="Seravek Light"/>
              </a:rPr>
              <a:t>	</a:t>
            </a:r>
          </a:p>
          <a:p>
            <a:pPr algn="just"/>
            <a:r>
              <a:rPr lang="en-US" sz="1600" dirty="0">
                <a:latin typeface="Seravek Light"/>
                <a:cs typeface="Seravek Light"/>
              </a:rPr>
              <a:t>	</a:t>
            </a:r>
          </a:p>
          <a:p>
            <a:endParaRPr lang="en-US" dirty="0">
              <a:latin typeface="DJB The Generic Bold"/>
              <a:cs typeface="DJB The Generic 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1905000"/>
            <a:ext cx="609600" cy="5334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53200" y="3352800"/>
            <a:ext cx="685800" cy="6096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76800" y="1905000"/>
            <a:ext cx="609600" cy="5334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5943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ravek Light"/>
                <a:cs typeface="Seravek Light"/>
              </a:rPr>
              <a:t>Your 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STEM score </a:t>
            </a:r>
            <a:r>
              <a:rPr lang="en-US" sz="1400" dirty="0">
                <a:latin typeface="Seravek Light"/>
                <a:cs typeface="Seravek Light"/>
              </a:rPr>
              <a:t>is the average of the Math and Science test scores. </a:t>
            </a:r>
          </a:p>
        </p:txBody>
      </p:sp>
      <p:sp>
        <p:nvSpPr>
          <p:cNvPr id="25" name="Oval 24"/>
          <p:cNvSpPr/>
          <p:nvPr/>
        </p:nvSpPr>
        <p:spPr>
          <a:xfrm>
            <a:off x="7391400" y="1905000"/>
            <a:ext cx="609600" cy="5334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800" y="3200400"/>
            <a:ext cx="4267200" cy="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51054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ravek Light"/>
                <a:cs typeface="Seravek Light"/>
              </a:rPr>
              <a:t>Your 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composite score </a:t>
            </a:r>
            <a:r>
              <a:rPr lang="en-US" sz="1400" dirty="0">
                <a:latin typeface="Seravek Light"/>
                <a:cs typeface="Seravek Light"/>
              </a:rPr>
              <a:t>is the average of the English, Math, Reading, and Science test scores (rounded to a whole number). </a:t>
            </a:r>
          </a:p>
        </p:txBody>
      </p:sp>
      <p:cxnSp>
        <p:nvCxnSpPr>
          <p:cNvPr id="31" name="Straight Connector 30"/>
          <p:cNvCxnSpPr>
            <a:endCxn id="10" idx="4"/>
          </p:cNvCxnSpPr>
          <p:nvPr/>
        </p:nvCxnSpPr>
        <p:spPr>
          <a:xfrm flipV="1">
            <a:off x="6096000" y="2438400"/>
            <a:ext cx="0" cy="1143000"/>
          </a:xfrm>
          <a:prstGeom prst="line">
            <a:avLst/>
          </a:prstGeom>
          <a:ln w="28575" cap="rnd" cmpd="sng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86200" y="4495800"/>
            <a:ext cx="3048000" cy="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34200" y="3962400"/>
            <a:ext cx="0" cy="53340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24400" y="5486400"/>
            <a:ext cx="457200" cy="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9" idx="4"/>
          </p:cNvCxnSpPr>
          <p:nvPr/>
        </p:nvCxnSpPr>
        <p:spPr>
          <a:xfrm flipV="1">
            <a:off x="5181600" y="2438400"/>
            <a:ext cx="0" cy="304800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71600" y="6324600"/>
            <a:ext cx="6324600" cy="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696200" y="2514600"/>
            <a:ext cx="0" cy="381000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791200" y="3581400"/>
            <a:ext cx="609600" cy="1524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29000" y="5562600"/>
            <a:ext cx="2209800" cy="1066800"/>
          </a:xfrm>
          <a:prstGeom prst="roundRect">
            <a:avLst/>
          </a:prstGeom>
          <a:solidFill>
            <a:srgbClr val="FBB8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AVERAGE SCORES OF MATH AND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Your Scores Say About Your College Readiness? </a:t>
            </a:r>
          </a:p>
        </p:txBody>
      </p:sp>
      <p:pic>
        <p:nvPicPr>
          <p:cNvPr id="5" name="Picture 4" descr="6237-744w-key-2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9" b="11708"/>
          <a:stretch/>
        </p:blipFill>
        <p:spPr>
          <a:xfrm>
            <a:off x="4191000" y="1752600"/>
            <a:ext cx="48006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752600"/>
            <a:ext cx="3276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Your Pre-ACT 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college readiness benchmark</a:t>
            </a:r>
            <a:r>
              <a:rPr lang="en-US" sz="1400" dirty="0">
                <a:latin typeface="Seravek Light"/>
                <a:cs typeface="Seravek Light"/>
              </a:rPr>
              <a:t> predicts your future performance in similar college courses for each category.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Pre-ACT scores at or above the benchmark mean that a student has at least a 50% chance of obtaining a B or higher or about a 75% chance of obtaining a C or higher in specific first-year college courses in the corresponding subject areas.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600" dirty="0">
                <a:latin typeface="Seravek Light"/>
                <a:cs typeface="Seravek Light"/>
              </a:rPr>
              <a:t>	</a:t>
            </a:r>
          </a:p>
          <a:p>
            <a:pPr algn="just"/>
            <a:r>
              <a:rPr lang="en-US" sz="1600" dirty="0">
                <a:latin typeface="Seravek Light"/>
                <a:cs typeface="Seravek Light"/>
              </a:rPr>
              <a:t>	</a:t>
            </a:r>
          </a:p>
          <a:p>
            <a:endParaRPr lang="en-US" dirty="0">
              <a:latin typeface="DJB The Generic Bold"/>
              <a:cs typeface="DJB The Generic Bold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77000" y="2971800"/>
            <a:ext cx="838200" cy="838200"/>
          </a:xfrm>
          <a:prstGeom prst="ellipse">
            <a:avLst/>
          </a:prstGeom>
          <a:noFill/>
          <a:ln w="28575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934200" y="2209800"/>
            <a:ext cx="0" cy="76200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2400" y="2209800"/>
            <a:ext cx="2971800" cy="0"/>
          </a:xfrm>
          <a:prstGeom prst="line">
            <a:avLst/>
          </a:prstGeom>
          <a:ln w="28575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953000"/>
            <a:ext cx="9144000" cy="369332"/>
          </a:xfrm>
          <a:prstGeom prst="rect">
            <a:avLst/>
          </a:prstGeom>
          <a:solidFill>
            <a:srgbClr val="3117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POP QUIZ!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5562600"/>
            <a:ext cx="2209800" cy="1066800"/>
          </a:xfrm>
          <a:prstGeom prst="roundRect">
            <a:avLst/>
          </a:prstGeom>
          <a:solidFill>
            <a:srgbClr val="FBB8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5562600"/>
            <a:ext cx="22098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THIS STUDENTS’ OVERALL PRE-ACT COMPOSITE SCORE?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29000" y="5562600"/>
            <a:ext cx="22098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DOES THE “STEM” SCORE TELL US?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29400" y="5562600"/>
            <a:ext cx="2209800" cy="1066800"/>
          </a:xfrm>
          <a:prstGeom prst="roundRect">
            <a:avLst/>
          </a:prstGeom>
          <a:solidFill>
            <a:srgbClr val="FBB8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STUDENT IS PREDICTED TO RECEIVE A GRADE BELOW A “B” OR “C”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29400" y="5562600"/>
            <a:ext cx="22098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IS THIS TEST SAYING ABOUT THE STUDENTS’ PREDICTED COLLEGE PERFORMANCE IN MATH?</a:t>
            </a:r>
          </a:p>
        </p:txBody>
      </p:sp>
    </p:spTree>
    <p:extLst>
      <p:ext uri="{BB962C8B-B14F-4D97-AF65-F5344CB8AC3E}">
        <p14:creationId xmlns:p14="http://schemas.microsoft.com/office/powerpoint/2010/main" val="4006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28" grpId="1" animBg="1"/>
      <p:bldP spid="28" grpId="2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Your Predicted ACT Score Ranges</a:t>
            </a:r>
          </a:p>
        </p:txBody>
      </p:sp>
      <p:pic>
        <p:nvPicPr>
          <p:cNvPr id="3" name="Picture 2" descr="IMAG1869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8" t="41482" r="21875" b="42407"/>
          <a:stretch/>
        </p:blipFill>
        <p:spPr>
          <a:xfrm>
            <a:off x="685800" y="2590800"/>
            <a:ext cx="76200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15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Keep in mind that the Pre-ACT and the ACT cover the same subject areas. Your Pre-ACT scores can be used to predict how you are likely to do if you take the ACT as an 11</a:t>
            </a:r>
            <a:r>
              <a:rPr lang="en-US" sz="1400" baseline="30000" dirty="0">
                <a:latin typeface="Seravek Light"/>
                <a:cs typeface="Seravek Light"/>
              </a:rPr>
              <a:t>th</a:t>
            </a:r>
            <a:r>
              <a:rPr lang="en-US" sz="1400" dirty="0">
                <a:latin typeface="Seravek Light"/>
                <a:cs typeface="Seravek Light"/>
              </a:rPr>
              <a:t> grader. </a:t>
            </a:r>
          </a:p>
          <a:p>
            <a:endParaRPr lang="en-US" dirty="0">
              <a:latin typeface="DJB The Generic Bold"/>
              <a:cs typeface="DJB The Generic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886200"/>
            <a:ext cx="7620000" cy="609600"/>
          </a:xfrm>
          <a:prstGeom prst="rect">
            <a:avLst/>
          </a:prstGeom>
          <a:noFill/>
          <a:ln w="38100" cmpd="sng">
            <a:solidFill>
              <a:srgbClr val="C32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800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eravek Light"/>
                <a:cs typeface="Seravek Light"/>
              </a:rPr>
              <a:t>Remember that these are only </a:t>
            </a:r>
            <a:r>
              <a:rPr lang="en-US" sz="1400" b="1" u="sng" dirty="0">
                <a:latin typeface="Seravek Light"/>
                <a:cs typeface="Seravek Light"/>
              </a:rPr>
              <a:t>PREDICTIONS</a:t>
            </a:r>
            <a:r>
              <a:rPr lang="en-US" sz="1400" dirty="0">
                <a:latin typeface="Seravek Light"/>
                <a:cs typeface="Seravek Light"/>
              </a:rPr>
              <a:t>!</a:t>
            </a:r>
          </a:p>
          <a:p>
            <a:pPr algn="ctr"/>
            <a:endParaRPr lang="en-US" sz="1400" dirty="0">
              <a:latin typeface="Seravek Light"/>
              <a:cs typeface="Seravek Light"/>
            </a:endParaRPr>
          </a:p>
        </p:txBody>
      </p:sp>
    </p:spTree>
    <p:extLst>
      <p:ext uri="{BB962C8B-B14F-4D97-AF65-F5344CB8AC3E}">
        <p14:creationId xmlns:p14="http://schemas.microsoft.com/office/powerpoint/2010/main" val="97709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dirty="0"/>
              <a:t>Your Plans For High School &amp; Beyond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For students who are planning to attend a traditional 4-year college or university, the </a:t>
            </a:r>
            <a:r>
              <a:rPr lang="en-US" sz="1400" dirty="0">
                <a:solidFill>
                  <a:srgbClr val="3891A7"/>
                </a:solidFill>
                <a:latin typeface="Seravek Light"/>
                <a:cs typeface="Seravek Light"/>
              </a:rPr>
              <a:t>CORE curriculum </a:t>
            </a:r>
            <a:r>
              <a:rPr lang="en-US" sz="1400" dirty="0">
                <a:latin typeface="Seravek Light"/>
                <a:cs typeface="Seravek Light"/>
              </a:rPr>
              <a:t>that they should be following in high school includes taking: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marL="285750" indent="-285750" algn="just">
              <a:buFont typeface="Wingdings" charset="2"/>
              <a:buChar char="²"/>
            </a:pPr>
            <a:r>
              <a:rPr lang="en-US" sz="1400" dirty="0">
                <a:latin typeface="Seravek Light"/>
                <a:cs typeface="Seravek Light"/>
              </a:rPr>
              <a:t>4 Years of English</a:t>
            </a:r>
          </a:p>
          <a:p>
            <a:pPr marL="285750" indent="-285750" algn="just">
              <a:buFont typeface="Wingdings" charset="2"/>
              <a:buChar char="²"/>
            </a:pPr>
            <a:r>
              <a:rPr lang="en-US" sz="1400" dirty="0">
                <a:latin typeface="Seravek Light"/>
                <a:cs typeface="Seravek Light"/>
              </a:rPr>
              <a:t>3 Years of Math</a:t>
            </a:r>
          </a:p>
          <a:p>
            <a:pPr marL="285750" indent="-285750" algn="just">
              <a:buFont typeface="Wingdings" charset="2"/>
              <a:buChar char="²"/>
            </a:pPr>
            <a:r>
              <a:rPr lang="en-US" sz="1400" dirty="0">
                <a:latin typeface="Seravek Light"/>
                <a:cs typeface="Seravek Light"/>
              </a:rPr>
              <a:t>3 Years of Social Studies/Sciences</a:t>
            </a:r>
          </a:p>
          <a:p>
            <a:pPr marL="285750" indent="-285750" algn="just">
              <a:buFont typeface="Wingdings" charset="2"/>
              <a:buChar char="²"/>
            </a:pPr>
            <a:r>
              <a:rPr lang="en-US" sz="1400" dirty="0">
                <a:latin typeface="Seravek Light"/>
                <a:cs typeface="Seravek Light"/>
              </a:rPr>
              <a:t>3 Years of Science</a:t>
            </a:r>
          </a:p>
          <a:p>
            <a:pPr marL="285750" indent="-285750" algn="just">
              <a:buFont typeface="Wingdings" charset="2"/>
              <a:buChar char="²"/>
            </a:pPr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Onslow County School’s graduation requirements are in alignment with the core curriculum, therefore all DHS students should meet or exceed the core curriculum expectations. </a:t>
            </a:r>
            <a:endParaRPr lang="en-US" dirty="0">
              <a:latin typeface="DJB The Generic Bold"/>
              <a:cs typeface="DJB The Generic Bold"/>
            </a:endParaRPr>
          </a:p>
        </p:txBody>
      </p:sp>
      <p:pic>
        <p:nvPicPr>
          <p:cNvPr id="6" name="Picture 5" descr="IMAG1870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666" r="3258" b="75000"/>
          <a:stretch/>
        </p:blipFill>
        <p:spPr>
          <a:xfrm>
            <a:off x="533400" y="4267200"/>
            <a:ext cx="8077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2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dirty="0"/>
              <a:t>Your Item Response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ravek Light"/>
                <a:cs typeface="Seravek Light"/>
              </a:rPr>
              <a:t>The </a:t>
            </a:r>
            <a:r>
              <a:rPr lang="en-US" sz="1400" b="1" dirty="0">
                <a:solidFill>
                  <a:srgbClr val="3891A7"/>
                </a:solidFill>
                <a:latin typeface="Seravek Light"/>
                <a:cs typeface="Seravek Light"/>
              </a:rPr>
              <a:t>Item Response Analysis </a:t>
            </a:r>
            <a:r>
              <a:rPr lang="en-US" sz="1400" dirty="0">
                <a:latin typeface="Seravek Light"/>
                <a:cs typeface="Seravek Light"/>
              </a:rPr>
              <a:t>gives you a detailed report about what questions that student answered incorrectly, and also those questions that the student did not answer. </a:t>
            </a:r>
          </a:p>
          <a:p>
            <a:pPr algn="just"/>
            <a:endParaRPr lang="en-US" sz="1400" dirty="0">
              <a:latin typeface="Seravek Light"/>
              <a:cs typeface="Seravek Light"/>
            </a:endParaRPr>
          </a:p>
          <a:p>
            <a:pPr algn="just"/>
            <a:r>
              <a:rPr lang="en-US" sz="1400" dirty="0">
                <a:latin typeface="Seravek Light"/>
                <a:cs typeface="Seravek Light"/>
              </a:rPr>
              <a:t>The </a:t>
            </a:r>
            <a:r>
              <a:rPr lang="en-US" sz="1400" b="1" dirty="0">
                <a:solidFill>
                  <a:srgbClr val="3891A7"/>
                </a:solidFill>
                <a:latin typeface="Seravek Light"/>
                <a:cs typeface="Seravek Light"/>
              </a:rPr>
              <a:t>Ideas For Progress </a:t>
            </a:r>
            <a:r>
              <a:rPr lang="en-US" sz="1400" dirty="0">
                <a:latin typeface="Seravek Light"/>
                <a:cs typeface="Seravek Light"/>
              </a:rPr>
              <a:t>section makes suggestions about how the student can improve their score in that particular area on the ACT. </a:t>
            </a:r>
            <a:endParaRPr lang="en-US" dirty="0">
              <a:latin typeface="DJB The Generic Bold"/>
              <a:cs typeface="DJB The Generic Bold"/>
            </a:endParaRPr>
          </a:p>
        </p:txBody>
      </p:sp>
    </p:spTree>
    <p:extLst>
      <p:ext uri="{BB962C8B-B14F-4D97-AF65-F5344CB8AC3E}">
        <p14:creationId xmlns:p14="http://schemas.microsoft.com/office/powerpoint/2010/main" val="1123722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M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TPFriendlyName xmlns="4873beb7-5857-4685-be1f-d57550cc96cc">Academic presentation for college course (paper and pencil design)</TPFriendlyName>
    <NumericId xmlns="4873beb7-5857-4685-be1f-d57550cc96cc">-1</NumericId>
    <BusinessGroup xmlns="4873beb7-5857-4685-be1f-d57550cc96cc" xsi:nil="true"/>
    <SourceTitle xmlns="4873beb7-5857-4685-be1f-d57550cc96cc">Academic presentation for college course (paper and pencil design)</SourceTitle>
    <APEditor xmlns="4873beb7-5857-4685-be1f-d57550cc96cc">
      <UserInfo>
        <DisplayName>REDMOND\v-luannv</DisplayName>
        <AccountId>92</AccountId>
        <AccountType/>
      </UserInfo>
    </APEditor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267510</Value>
      <Value>1317420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PublishTargets xmlns="4873beb7-5857-4685-be1f-d57550cc96cc">OfficeOnline</PublishTargets>
    <TimesCloned xmlns="4873beb7-5857-4685-be1f-d57550cc96cc" xsi:nil="true"/>
    <AcquiredFrom xmlns="4873beb7-5857-4685-be1f-d57550cc96cc" xsi:nil="true"/>
    <AssetStart xmlns="4873beb7-5857-4685-be1f-d57550cc96cc">2009-05-30T21:00:12+00:00</AssetStart>
    <Provider xmlns="4873beb7-5857-4685-be1f-d57550cc96cc">EY006220130</Provider>
    <LastHandOff xmlns="4873beb7-5857-4685-be1f-d57550cc96cc" xsi:nil="true"/>
    <TPClientViewer xmlns="4873beb7-5857-4685-be1f-d57550cc96cc">Microsoft Office PowerPoint</TPClientViewer>
    <IsDeleted xmlns="4873beb7-5857-4685-be1f-d57550cc96cc">false</IsDeleted>
    <TemplateStatus xmlns="4873beb7-5857-4685-be1f-d57550cc96cc">Complete</TemplateStatus>
    <SubmitterId xmlns="4873beb7-5857-4685-be1f-d57550cc96cc" xsi:nil="true"/>
    <TPExecutable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>91</BugNumber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TP010352479</AssetId>
    <TPLaunchHelpLink xmlns="4873beb7-5857-4685-be1f-d57550cc96cc" xsi:nil="true"/>
    <TPApplication xmlns="4873beb7-5857-4685-be1f-d57550cc96cc">PowerPoint</TPApplication>
    <IntlLocPriority xmlns="4873beb7-5857-4685-be1f-d57550cc96cc" xsi:nil="true"/>
    <IntlLangReviewer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TPCommandLine xmlns="4873beb7-5857-4685-be1f-d57550cc96cc">{PP} /n {FilePath}</TPCommandLine>
    <TPAppVersion xmlns="4873beb7-5857-4685-be1f-d57550cc96cc">12</TPAppVersion>
    <APAuthor xmlns="4873beb7-5857-4685-be1f-d57550cc96cc">
      <UserInfo>
        <DisplayName>REDMOND\cynvey</DisplayName>
        <AccountId>191</AccountId>
        <AccountType/>
      </UserInfo>
    </APAuthor>
    <EditorialStatus xmlns="4873beb7-5857-4685-be1f-d57550cc96cc" xsi:nil="true"/>
    <TPLaunchHelpLinkType xmlns="4873beb7-5857-4685-be1f-d57550cc96cc">Template</TPLaunchHelpLinkType>
    <LastModifiedDateTime xmlns="4873beb7-5857-4685-be1f-d57550cc96cc" xsi:nil="true"/>
    <UACurrentWords xmlns="4873beb7-5857-4685-be1f-d57550cc96cc">0</UACurrentWords>
    <UALocRecommendation xmlns="4873beb7-5857-4685-be1f-d57550cc96cc">Localize</UALocRecommendation>
    <ArtSampleDocs xmlns="4873beb7-5857-4685-be1f-d57550cc96cc" xsi:nil="true"/>
    <UANotes xmlns="4873beb7-5857-4685-be1f-d57550cc96cc" xsi:nil="true"/>
    <ShowIn xmlns="4873beb7-5857-4685-be1f-d57550cc96cc" xsi:nil="true"/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117093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96B1C-92AC-41F9-8421-20FF8CE9AFD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359F3-F14F-4B19-AC27-79DE2071F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TM10352479</Template>
  <TotalTime>0</TotalTime>
  <Words>629</Words>
  <Application>Microsoft Office PowerPoint</Application>
  <PresentationFormat>On-screen Show (4:3)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DJB The Generic Bold</vt:lpstr>
      <vt:lpstr>Seravek Light</vt:lpstr>
      <vt:lpstr>Seravek Medium</vt:lpstr>
      <vt:lpstr>Tw Cen MT</vt:lpstr>
      <vt:lpstr>Wingdings</vt:lpstr>
      <vt:lpstr>Wingdings 2</vt:lpstr>
      <vt:lpstr>TM10352479</vt:lpstr>
      <vt:lpstr>PRE-ACT TEST INTERPRETATION</vt:lpstr>
      <vt:lpstr>What Is The Pre-ACT?</vt:lpstr>
      <vt:lpstr>What Do Your Scores Mean? </vt:lpstr>
      <vt:lpstr>What Do Your Scores Say About Your College Readiness? </vt:lpstr>
      <vt:lpstr>Your Predicted ACT Score Ranges</vt:lpstr>
      <vt:lpstr>Your Plans For High School &amp; Beyond </vt:lpstr>
      <vt:lpstr>Your Item Response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presentation for college course (paper and pencil design)</dc:title>
  <dc:creator/>
  <cp:lastModifiedBy/>
  <cp:revision>1</cp:revision>
  <dcterms:created xsi:type="dcterms:W3CDTF">2008-11-12T20:01:56Z</dcterms:created>
  <dcterms:modified xsi:type="dcterms:W3CDTF">2017-12-12T16:19:50Z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ImageGenCounter">
    <vt:lpwstr>0</vt:lpwstr>
  </property>
  <property fmtid="{D5CDD505-2E9C-101B-9397-08002B2CF9AE}" pid="5" name="ViolationReportStatus">
    <vt:lpwstr>None</vt:lpwstr>
  </property>
  <property fmtid="{D5CDD505-2E9C-101B-9397-08002B2CF9AE}" pid="6" name="ImageGenStatus">
    <vt:lpwstr>0</vt:lpwstr>
  </property>
  <property fmtid="{D5CDD505-2E9C-101B-9397-08002B2CF9AE}" pid="7" name="Applications">
    <vt:lpwstr>79;#tpl120;#419;#zpp140;#65;#zpp120</vt:lpwstr>
  </property>
  <property fmtid="{D5CDD505-2E9C-101B-9397-08002B2CF9AE}" pid="8" name="PolicheckCounter">
    <vt:lpwstr>0</vt:lpwstr>
  </property>
  <property fmtid="{D5CDD505-2E9C-101B-9397-08002B2CF9AE}" pid="9" name="PolicheckStatus">
    <vt:lpwstr>0</vt:lpwstr>
  </property>
  <property fmtid="{D5CDD505-2E9C-101B-9397-08002B2CF9AE}" pid="10" name="APTrustLevel">
    <vt:r8>1</vt:r8>
  </property>
</Properties>
</file>